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78" r:id="rId4"/>
    <p:sldId id="279" r:id="rId5"/>
    <p:sldId id="280" r:id="rId6"/>
    <p:sldId id="258" r:id="rId7"/>
    <p:sldId id="281" r:id="rId8"/>
    <p:sldId id="263" r:id="rId9"/>
    <p:sldId id="282" r:id="rId10"/>
    <p:sldId id="262" r:id="rId11"/>
    <p:sldId id="283" r:id="rId12"/>
    <p:sldId id="261" r:id="rId13"/>
    <p:sldId id="259" r:id="rId14"/>
    <p:sldId id="265" r:id="rId15"/>
    <p:sldId id="284" r:id="rId16"/>
    <p:sldId id="264" r:id="rId17"/>
    <p:sldId id="267" r:id="rId18"/>
    <p:sldId id="266" r:id="rId19"/>
    <p:sldId id="269" r:id="rId20"/>
    <p:sldId id="297" r:id="rId21"/>
    <p:sldId id="295" r:id="rId22"/>
    <p:sldId id="274" r:id="rId23"/>
    <p:sldId id="285" r:id="rId24"/>
    <p:sldId id="286" r:id="rId25"/>
    <p:sldId id="275" r:id="rId26"/>
    <p:sldId id="276" r:id="rId27"/>
    <p:sldId id="268" r:id="rId28"/>
    <p:sldId id="277" r:id="rId29"/>
    <p:sldId id="270" r:id="rId30"/>
    <p:sldId id="287" r:id="rId31"/>
    <p:sldId id="272" r:id="rId32"/>
    <p:sldId id="288" r:id="rId33"/>
    <p:sldId id="271" r:id="rId34"/>
    <p:sldId id="273" r:id="rId35"/>
    <p:sldId id="289" r:id="rId36"/>
    <p:sldId id="290" r:id="rId37"/>
    <p:sldId id="291" r:id="rId38"/>
    <p:sldId id="292" r:id="rId39"/>
    <p:sldId id="299" r:id="rId40"/>
    <p:sldId id="298" r:id="rId41"/>
    <p:sldId id="293" r:id="rId42"/>
    <p:sldId id="294" r:id="rId43"/>
    <p:sldId id="300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0F8409-BFAB-4397-BF66-5124C713637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2789AD-15D9-444F-8319-D832E2DA1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974B31-F85D-43E3-97F6-39E50883F3F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E0ED1C5-9AB0-4ACF-8F7F-D53CB9D10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8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68405977-9CCA-4EF2-8005-8C302056BEBC}" type="slidenum">
              <a:rPr lang="en-US">
                <a:latin typeface="Calibri" panose="020F0502020204030204" pitchFamily="34" charset="0"/>
              </a:rPr>
              <a:pPr/>
              <a:t>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0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72183317-7DD8-45AE-8DAD-38BDEB9EA798}" type="slidenum">
              <a:rPr lang="en-US">
                <a:latin typeface="Calibri" panose="020F0502020204030204" pitchFamily="34" charset="0"/>
              </a:rPr>
              <a:pPr/>
              <a:t>20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4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B26CB310-C9B0-4AC1-9CB0-A91A17E7BA84}" type="slidenum">
              <a:rPr lang="en-US">
                <a:latin typeface="Calibri" panose="020F0502020204030204" pitchFamily="34" charset="0"/>
              </a:rPr>
              <a:pPr/>
              <a:t>22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6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0C2C0C6-880B-4274-B143-EAA444A6E5E5}" type="slidenum">
              <a:rPr lang="en-US">
                <a:latin typeface="Calibri" panose="020F0502020204030204" pitchFamily="34" charset="0"/>
              </a:rPr>
              <a:pPr/>
              <a:t>25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8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AC4F-430E-4E24-BBD1-A2551D2C2A8C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498F9-7101-4456-AD90-55F543290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6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12E8-F4F0-4BA1-81F2-C9804FA8E420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525A6-A9F5-4939-96F1-7ACB69F72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9F6B-79A8-4382-BD07-1860857A64ED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E2D45-DE35-4B1F-A654-42A032407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8938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1615265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90E8-3FDB-4F61-A1B5-E443088AA8F0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874C9-7809-4B92-869E-B673BAE8F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1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0CC8-193A-4062-B284-775EF68CBA8E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C71B9-C8DC-435D-B62A-CDDBB809D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8E39-A092-4DDC-B9D3-632C8644743D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2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C795-7E88-4286-A1A7-67C7D955B35B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B764-5712-456C-B88E-67950E16F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65AE-F92A-4C24-8E0E-52BDAF97135E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D8D62-4CC5-4082-A23C-697EA57C9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F8C3-8F79-4F76-AD48-C40684D4588E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18B89-7BEB-48BB-BCA0-28E4CDA0F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BD83-5087-4689-868A-0775B112F054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FC91-550D-4899-8F76-0B7A9D368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7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2C36-8451-4CB5-AD14-ED2AA729DBFE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E9710-E49C-46AA-AE4F-6AC13C1E8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4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7E8C-CDF3-4C20-9512-ADBB9E556C2C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FDDDB-8618-4F1E-BFA4-10091DA78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B4618-1B13-43A8-93CF-54679BCAFE93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D7BDE7D7-0BCA-40D7-80A3-BDC3EA333C4A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18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50" y="2925763"/>
            <a:ext cx="3652838" cy="12366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VOTE?</a:t>
            </a:r>
            <a:endParaRPr lang="en-US" sz="9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750" y="3998913"/>
            <a:ext cx="3652838" cy="882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 Brief History of America’s Voting Rights</a:t>
            </a:r>
            <a:endParaRPr lang="en-US" dirty="0"/>
          </a:p>
        </p:txBody>
      </p:sp>
      <p:pic>
        <p:nvPicPr>
          <p:cNvPr id="10" name="Picture Placeholder 9" descr="MC910215903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979" b="-979"/>
          <a:stretch>
            <a:fillRect/>
          </a:stretch>
        </p:blipFill>
        <p:spPr>
          <a:xfrm>
            <a:off x="458917" y="977918"/>
            <a:ext cx="4533859" cy="4553709"/>
          </a:xfrm>
        </p:spPr>
      </p:pic>
      <p:pic>
        <p:nvPicPr>
          <p:cNvPr id="6" name="Picture 5" descr="sal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73025"/>
            <a:ext cx="1149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a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11953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r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573588"/>
            <a:ext cx="10096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ani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55613"/>
            <a:ext cx="87312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org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882775"/>
            <a:ext cx="11652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65750" y="1514475"/>
            <a:ext cx="34432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</a:rPr>
              <a:t>So you think you can 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5181600"/>
            <a:ext cx="1322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54563" y="2057400"/>
            <a:ext cx="3932237" cy="31242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   The year is 1915.    I am a single African American man living in Chicago, Illinois.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2253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975"/>
            <a:ext cx="3505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6575" y="5535613"/>
            <a:ext cx="3397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 YOU CAN!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492375" y="1114425"/>
            <a:ext cx="2024063" cy="925513"/>
          </a:xfrm>
          <a:prstGeom prst="cloudCallout">
            <a:avLst>
              <a:gd name="adj1" fmla="val -64206"/>
              <a:gd name="adj2" fmla="val 646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Can I vote</a:t>
            </a:r>
            <a:r>
              <a:rPr lang="en-US" b="1" dirty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4735513"/>
            <a:ext cx="85661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Women gained voting rights after a long hard fight.  Wyoming gave women the vote in 1869, but it took  the work of Susan B. Anthony, Elizabeth Cady Stanton and many others to get the job done!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0" y="0"/>
            <a:ext cx="9144000" cy="906463"/>
          </a:xfrm>
          <a:prstGeom prst="rect">
            <a:avLst/>
          </a:prstGeom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Women’s Vote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2" descr="http://thisactuallyhappened.typepad.com/.a/6a010535fc6c30970c0120a557e779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46175"/>
            <a:ext cx="443865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imminwiselpts.files.wordpress.com/2008/02/susan-b-anthony-and-elizabeth-cady-stan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906463"/>
            <a:ext cx="27225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Women’s Vote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763713"/>
            <a:ext cx="5181600" cy="1054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300" dirty="0" smtClean="0"/>
              <a:t>	</a:t>
            </a:r>
            <a:r>
              <a:rPr lang="en-US" sz="2800" dirty="0" smtClean="0"/>
              <a:t>Women won the right to vote in August of 1920!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6663"/>
            <a:ext cx="37338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788" y="3581400"/>
            <a:ext cx="48498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19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 said, “The right of citizens of the United States to vote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shall not be denied … on account of sex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.”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438525" y="1689100"/>
            <a:ext cx="5580063" cy="4362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    I am a woman living in New York City in the year 1924. I am 25, married and have two children.     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325"/>
            <a:ext cx="343852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2087563" y="1216025"/>
            <a:ext cx="2166937" cy="947738"/>
          </a:xfrm>
          <a:prstGeom prst="cloudCallout">
            <a:avLst>
              <a:gd name="adj1" fmla="val -58681"/>
              <a:gd name="adj2" fmla="val 123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Can I vote?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1425" y="5287963"/>
            <a:ext cx="363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 YOU CAN!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4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995863"/>
            <a:ext cx="13239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721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American Indian Vote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97375" y="2057400"/>
            <a:ext cx="4746625" cy="2955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American Indians were not considered citizens of the United States until 1924.  Before that, they were considered members of their own tribal governments.</a:t>
            </a:r>
          </a:p>
          <a:p>
            <a:pPr fontAlgn="auto">
              <a:spcAft>
                <a:spcPts val="0"/>
              </a:spcAft>
              <a:defRPr/>
            </a:pPr>
            <a:endParaRPr lang="en-US" sz="2600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973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88" y="1143000"/>
            <a:ext cx="45894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1924, President Calvin Coolidge signed the Indian Citizenship Act.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213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American Indian Vote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2" descr="http://2.bp.blogspot.com/_Cry2hN-xUQM/SQ2-PQHJaLI/AAAAAAAAAr8/9ORJ6WgoFLA/s400/Native+Ameri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7841"/>
          <a:stretch>
            <a:fillRect/>
          </a:stretch>
        </p:blipFill>
        <p:spPr bwMode="auto">
          <a:xfrm>
            <a:off x="4702175" y="917575"/>
            <a:ext cx="4252913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545013"/>
            <a:ext cx="36623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788" y="2728913"/>
            <a:ext cx="49212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gave American Indians the rights and privileges of American citizenship. This includes voting, of course!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3932238" cy="3565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000" dirty="0" smtClean="0"/>
              <a:t>    I am an American Indian living in Montana in the year 1910. I’m 65 years old, married and have three kids and seven grandkids.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000" dirty="0" smtClean="0"/>
          </a:p>
        </p:txBody>
      </p:sp>
      <p:pic>
        <p:nvPicPr>
          <p:cNvPr id="2867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r="-1018"/>
          <a:stretch>
            <a:fillRect/>
          </a:stretch>
        </p:blipFill>
        <p:spPr bwMode="auto">
          <a:xfrm>
            <a:off x="4754563" y="1722438"/>
            <a:ext cx="3932237" cy="3979862"/>
          </a:xfrm>
        </p:spPr>
      </p:pic>
      <p:sp>
        <p:nvSpPr>
          <p:cNvPr id="6" name="Cloud Callout 5"/>
          <p:cNvSpPr/>
          <p:nvPr/>
        </p:nvSpPr>
        <p:spPr>
          <a:xfrm>
            <a:off x="6464300" y="1247775"/>
            <a:ext cx="2222500" cy="947738"/>
          </a:xfrm>
          <a:prstGeom prst="cloudCallout">
            <a:avLst>
              <a:gd name="adj1" fmla="val -25734"/>
              <a:gd name="adj2" fmla="val 117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I vote?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73713"/>
            <a:ext cx="9604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7638" y="5702300"/>
            <a:ext cx="4586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 can ‘t vote yet.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100" y="371475"/>
            <a:ext cx="6697663" cy="723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DC  Voting Rights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59238" y="1905000"/>
            <a:ext cx="5084762" cy="334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Residents of the District of Columbia did not get the right to vote in presidential elections until the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Amendment was ratified in 1961.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602038" cy="3733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095375"/>
            <a:ext cx="38036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2888"/>
            <a:ext cx="5068888" cy="22256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     I live in Washington, D.C. just down the street from the White House. The year is 1955. I am a 35 year old woman with two children.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600" dirty="0" smtClean="0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417638"/>
            <a:ext cx="3349625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901950" y="1173163"/>
            <a:ext cx="4095750" cy="1609725"/>
          </a:xfrm>
          <a:prstGeom prst="cloudCallout">
            <a:avLst>
              <a:gd name="adj1" fmla="val 66465"/>
              <a:gd name="adj2" fmla="val 85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my husband and I vote for my neighbor, the President?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638" y="5702300"/>
            <a:ext cx="4586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 can ‘t vote yet.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73713"/>
            <a:ext cx="9604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475" y="0"/>
            <a:ext cx="3876675" cy="20383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Voting is a Civil Right!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20713"/>
            <a:ext cx="4081463" cy="3571875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   	Even after the Civil War, many people in the South did not want African Americans to have the same rights as white Americans.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included the right to vote or hold office.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335213"/>
            <a:ext cx="49117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213" y="4192588"/>
            <a:ext cx="37909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 states and counties passed laws that made voting almost impossible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044700" y="2746375"/>
            <a:ext cx="1879600" cy="1801813"/>
          </a:xfrm>
          <a:prstGeom prst="wedgeRoundRectCallout">
            <a:avLst>
              <a:gd name="adj1" fmla="val -91027"/>
              <a:gd name="adj2" fmla="val 346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63" y="274638"/>
            <a:ext cx="6477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675"/>
            <a:ext cx="8859838" cy="1028700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When the colonists came over from England, they brought many of the English political laws and customs with them</a:t>
            </a:r>
            <a:r>
              <a:rPr lang="en-US" dirty="0" smtClean="0"/>
              <a:t>. </a:t>
            </a:r>
          </a:p>
        </p:txBody>
      </p:sp>
      <p:pic>
        <p:nvPicPr>
          <p:cNvPr id="1031" name="Picture 7" descr="C:\Users\ea277\AppData\Local\Microsoft\Windows\Temporary Internet Files\Content.IE5\0WEQ0ELR\MC90018613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156075"/>
            <a:ext cx="16938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ea277\AppData\Local\Microsoft\Windows\Temporary Internet Files\Content.IE5\NGMBPE82\MC90024117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987675"/>
            <a:ext cx="14081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://thomaslegion.net/sitebuildercontent/sitebuilderpictures/13_colo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2559050"/>
            <a:ext cx="2073275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a277\AppData\Local\Microsoft\Windows\Temporary Internet Files\Content.IE5\DU1KGSBA\MC90005102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692525"/>
            <a:ext cx="28686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0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Barriers to the African American Vote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13" y="1820863"/>
            <a:ext cx="4852987" cy="50371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Limited opportunities to register to vote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Arrest and beatings by police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Threats of violence toward voter’s family and home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Personal information shared with groups like the KKK and employers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Unfair tests at the polls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76650"/>
            <a:ext cx="3602038" cy="29273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States and individual counties used many different methods to prevent African Americans from voting.</a:t>
            </a:r>
            <a:endParaRPr lang="en-US" sz="2800" dirty="0"/>
          </a:p>
        </p:txBody>
      </p:sp>
      <p:pic>
        <p:nvPicPr>
          <p:cNvPr id="32773" name="Picture 2" descr="C:\Users\ea277\AppData\Local\Microsoft\Windows\Temporary Internet Files\Content.IE5\DU1KGSBA\MC90029609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27188"/>
            <a:ext cx="215106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98316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Other tests asked voters to guess the number of bubbles in a bar of soap!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4338"/>
            <a:ext cx="39147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C:\Users\ea277\AppData\Local\Microsoft\Windows\Temporary Internet Files\Content.IE5\57HI6Q37\MC90041262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83088"/>
            <a:ext cx="32702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5975" y="719138"/>
            <a:ext cx="43053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poll test asks voters to correctly guess the number of cotton balls in a jar before they are allowed to vote.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143250"/>
            <a:ext cx="62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3879850"/>
            <a:ext cx="64293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879850"/>
            <a:ext cx="536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9955" y="3417608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65450"/>
            <a:ext cx="11525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12016" y="2878609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3504" y="3746521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550"/>
            <a:ext cx="4152900" cy="31511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   The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</a:rPr>
              <a:t>literacy test </a:t>
            </a:r>
            <a:r>
              <a:rPr lang="en-US" sz="2800" dirty="0" smtClean="0"/>
              <a:t>was one type of poll test that was given in some locations. Voters were tested on their reading skills. </a:t>
            </a:r>
            <a:endParaRPr lang="en-US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5057" r="5765" b="3641"/>
          <a:stretch>
            <a:fillRect/>
          </a:stretch>
        </p:blipFill>
        <p:spPr bwMode="auto">
          <a:xfrm>
            <a:off x="4152900" y="590550"/>
            <a:ext cx="4457700" cy="57340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650" y="3887788"/>
            <a:ext cx="39751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Like with the other tests, white voters always passed while African American voters usually failed.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5300" y="939800"/>
          <a:ext cx="8210550" cy="418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275"/>
                <a:gridCol w="4105275"/>
              </a:tblGrid>
              <a:tr h="5294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Alabama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Louisiana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5223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0"/>
            <a:ext cx="9144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Voting  Requirements in the South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5157788"/>
            <a:ext cx="82105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Many African Americans in these states lacked a quality education, and the tests were meant to exclude blacks from the voting process.</a:t>
            </a:r>
            <a:endParaRPr lang="en-US" sz="2800" b="1" dirty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888" y="1517650"/>
            <a:ext cx="410368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/>
            <a:r>
              <a:rPr lang="en-US" sz="2400">
                <a:solidFill>
                  <a:srgbClr val="000000"/>
                </a:solidFill>
              </a:rPr>
              <a:t>1)  Read a section of the      Constitution out loud.  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2)  Tell what the section says in your own words.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3)  Write out another section of the Constitution.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4)  Answer eight questions on the Constitution.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0" y="1517650"/>
            <a:ext cx="4251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/>
            <a:r>
              <a:rPr lang="en-US" sz="2400">
                <a:solidFill>
                  <a:srgbClr val="000000"/>
                </a:solidFill>
              </a:rPr>
              <a:t>Voters who could not prove a 5</a:t>
            </a:r>
            <a:r>
              <a:rPr lang="en-US" sz="2400" baseline="30000">
                <a:solidFill>
                  <a:srgbClr val="000000"/>
                </a:solidFill>
              </a:rPr>
              <a:t>th</a:t>
            </a:r>
            <a:r>
              <a:rPr lang="en-US" sz="2400">
                <a:solidFill>
                  <a:srgbClr val="000000"/>
                </a:solidFill>
              </a:rPr>
              <a:t> grade education had to: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1) Complete a 30 question test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2) Finish the test in 10 minutes!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5725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8150"/>
            <a:ext cx="72009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6572250" y="3009899"/>
            <a:ext cx="2571750" cy="16478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Alabama Literacy Test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77100" y="4657725"/>
            <a:ext cx="1866900" cy="22002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Louisiana Literacy Test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06775"/>
            <a:ext cx="6038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Examples of Literacy Tests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lvl="1" fontAlgn="auto">
              <a:spcAft>
                <a:spcPts val="0"/>
              </a:spcAft>
              <a:defRPr/>
            </a:pPr>
            <a: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" y="274639"/>
            <a:ext cx="4671896" cy="2976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Grandfather Clause 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stated that you only had the right to vote if your grandfather also had the right to vote.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251200"/>
            <a:ext cx="4103688" cy="28924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74638"/>
            <a:ext cx="42259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395788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522788" cy="1752600"/>
          </a:xfrm>
        </p:spPr>
        <p:txBody>
          <a:bodyPr>
            <a:normAutofit fontScale="90000"/>
          </a:bodyPr>
          <a:lstStyle/>
          <a:p>
            <a:pPr lvl="1" algn="l" fontAlgn="auto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Poll Tax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required voters to pay for the ability to vote.</a:t>
            </a:r>
            <a:r>
              <a:rPr lang="en-US" sz="3600" b="0" dirty="0"/>
              <a:t/>
            </a:r>
            <a:br>
              <a:rPr lang="en-US" sz="3600" b="0" dirty="0"/>
            </a:br>
            <a:endParaRPr lang="en-US" sz="1800" b="0" dirty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238"/>
            <a:ext cx="4522788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5400"/>
            <a:ext cx="46212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22788" y="2341563"/>
            <a:ext cx="462121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Most  Southern African Americans were poor sharecroppers that were heavily in debt to landowners.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499225" y="1406525"/>
            <a:ext cx="561975" cy="93503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2788" y="5048250"/>
            <a:ext cx="1657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$1.50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1932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1400" y="5065713"/>
            <a:ext cx="10048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1200" y="5073650"/>
            <a:ext cx="20732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$23.00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Today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 animBg="1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1775" y="1652588"/>
            <a:ext cx="3311525" cy="35956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I am a 22 year old African American man living in the deep South in 1948. I work in the cotton fields and cannot read or write.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399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652588"/>
            <a:ext cx="52292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438" y="5332413"/>
            <a:ext cx="8183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It’s not likely that you’d get to vote.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8275"/>
            <a:ext cx="9604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7475538" y="1050925"/>
            <a:ext cx="1522412" cy="733425"/>
          </a:xfrm>
          <a:prstGeom prst="cloudCallout">
            <a:avLst>
              <a:gd name="adj1" fmla="val -18776"/>
              <a:gd name="adj2" fmla="val 996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I vote?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Civil Rights Movement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5413" y="879475"/>
            <a:ext cx="4746625" cy="133667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3000" dirty="0" smtClean="0"/>
              <a:t>Over time, more and more people demanded civil rights for all Americans. </a:t>
            </a: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32338"/>
            <a:ext cx="2486025" cy="18383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147763"/>
            <a:ext cx="43973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497388"/>
            <a:ext cx="17399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249738"/>
            <a:ext cx="25971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1488" y="2224088"/>
            <a:ext cx="47466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marches, speeches,      sit-ins, freedom rides and activities all added up to what we know as the Civil Rights Movement.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4324350" cy="14938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Voting Laws Change</a:t>
            </a:r>
          </a:p>
        </p:txBody>
      </p:sp>
      <p:pic>
        <p:nvPicPr>
          <p:cNvPr id="4198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904875"/>
            <a:ext cx="45942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1825" y="5708650"/>
            <a:ext cx="42433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Can you name two people        in this image?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286625" y="166688"/>
            <a:ext cx="1631950" cy="766762"/>
          </a:xfrm>
          <a:prstGeom prst="borderCallout1">
            <a:avLst>
              <a:gd name="adj1" fmla="val 102172"/>
              <a:gd name="adj2" fmla="val 48439"/>
              <a:gd name="adj3" fmla="val 215475"/>
              <a:gd name="adj4" fmla="val 124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Dr. Martin Luther King, Jr.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4556125" y="268288"/>
            <a:ext cx="2006600" cy="947737"/>
          </a:xfrm>
          <a:prstGeom prst="borderCallout1">
            <a:avLst>
              <a:gd name="adj1" fmla="val 103033"/>
              <a:gd name="adj2" fmla="val 21942"/>
              <a:gd name="adj3" fmla="val 270052"/>
              <a:gd name="adj4" fmla="val 435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President Lyndon B. Johnson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0" y="1871663"/>
            <a:ext cx="4324350" cy="1617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24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added to the Constitution in 1964.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" y="3489325"/>
            <a:ext cx="42132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banned the use of poll taxes in elections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0" grpId="0" animBg="1"/>
      <p:bldP spid="13" grpId="0" animBg="1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663"/>
            <a:ext cx="8229600" cy="1046162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In most of the thirteen colonies, only adult white males that owned land (usually at least 50 acres) could vote. 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4" name="Picture 4" descr="C:\Users\ea277\AppData\Local\Microsoft\Windows\Temporary Internet Files\Content.IE5\4IPAGFZY\MC90019835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917825"/>
            <a:ext cx="371316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6025"/>
            <a:ext cx="48577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Voting Rights Act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signed by President Johnson in 1965.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>
          <a:xfrm>
            <a:off x="0" y="0"/>
            <a:ext cx="9144000" cy="1047750"/>
          </a:xfrm>
          <a:prstGeom prst="rect">
            <a:avLst/>
          </a:prstGeom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Voting Laws Change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95400"/>
            <a:ext cx="402431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771775"/>
            <a:ext cx="4857750" cy="1470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law: 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protected the right to vote for all citizens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241800"/>
            <a:ext cx="48577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forced the states to obey the Constitution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95888"/>
            <a:ext cx="48577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reinforced the 15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Changing the Voting Age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143000"/>
            <a:ext cx="4957763" cy="18097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	In the 1960s and 1970s thousands of young men were drafted to fight in the Vietnam War. Many were too young to vote.  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47815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143000"/>
            <a:ext cx="29384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075" y="1143000"/>
            <a:ext cx="42259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26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passed in 1971.  </a:t>
            </a: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47879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356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Supporters of this amendment chanted,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“Old enough to fight, old enough to vote!”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Changing the Voting Age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075" y="2228850"/>
            <a:ext cx="42259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says, “The right of citizens of the United States, who are 18 years of age or older, to vote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shall not be denied… on account of age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26013" y="1900238"/>
            <a:ext cx="3968750" cy="30956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    I just graduated from high school in Maryland,  Class of 1972!  I am 18 years old and just got drafted to fight in the war in Vietnam.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4608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4608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981450"/>
            <a:ext cx="4438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594100" y="2478088"/>
            <a:ext cx="1619250" cy="1193800"/>
          </a:xfrm>
          <a:prstGeom prst="cloudCallout">
            <a:avLst>
              <a:gd name="adj1" fmla="val -26224"/>
              <a:gd name="adj2" fmla="val 97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I vote?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25" y="5995988"/>
            <a:ext cx="363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 YOU CAN!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Picture 4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995863"/>
            <a:ext cx="13223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91163" y="2841625"/>
            <a:ext cx="3652837" cy="9350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Review Time!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9" name="Picture Placeholder 8" descr="ShowcaseCYVBack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254" r="35254"/>
          <a:stretch>
            <a:fillRect/>
          </a:stretch>
        </p:blipFill>
        <p:spPr>
          <a:xfrm>
            <a:off x="241232" y="248640"/>
            <a:ext cx="4906459" cy="4852935"/>
          </a:xfrm>
        </p:spPr>
      </p:pic>
      <p:pic>
        <p:nvPicPr>
          <p:cNvPr id="14" name="Picture 13" descr="arch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138488"/>
            <a:ext cx="10779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bren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776663"/>
            <a:ext cx="123983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v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73525"/>
            <a:ext cx="8270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ucil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937125"/>
            <a:ext cx="10683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and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292725"/>
            <a:ext cx="841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48775" y="1505619"/>
            <a:ext cx="342863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Vote Here!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 you have to own land to vote in the United States?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84700" y="2601913"/>
            <a:ext cx="4297363" cy="25034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	All land ownership requirements ended by 1880!</a:t>
            </a:r>
            <a:endParaRPr lang="en-US" sz="4000" dirty="0"/>
          </a:p>
        </p:txBody>
      </p:sp>
      <p:pic>
        <p:nvPicPr>
          <p:cNvPr id="50178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425950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895475"/>
            <a:ext cx="14112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Rhode Island was the first state to give women the vote.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2709863"/>
            <a:ext cx="4389438" cy="2384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	Wyoming gave women the right to vote in 1869.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4438650"/>
            <a:ext cx="135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005013"/>
            <a:ext cx="141128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Forcing people to pay for the right to vote was called a _________?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9663" y="2351088"/>
            <a:ext cx="4224337" cy="3298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	Poll taxes were used to keep poor African Americans from voting.</a:t>
            </a:r>
            <a:endParaRPr lang="en-US" sz="4000" dirty="0"/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676775"/>
            <a:ext cx="13604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Literacy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Test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Poll Tax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057400"/>
            <a:ext cx="14112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2676525"/>
            <a:ext cx="3932237" cy="28575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   The Indian Citizenship Act was passed in 1924. 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Are Native Americans US citizens?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419600"/>
            <a:ext cx="14112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771650"/>
            <a:ext cx="13604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Voting Rights Act reinforced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3200" y="1589088"/>
            <a:ext cx="5130800" cy="526891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4000" dirty="0" smtClean="0"/>
              <a:t>After the 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Amendment, many states and counties still prevented African Americans from voting.  The Voting Rights Act was written to remove these barriers.     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771650"/>
            <a:ext cx="135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179888"/>
            <a:ext cx="141128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950"/>
            <a:ext cx="8229600" cy="1176338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Many people believed that land owners were the only ones responsible enough to make political decisions!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6388" name="Picture 2" descr="C:\Users\ea277\AppData\Local\Microsoft\Windows\Temporary Internet Files\Content.IE5\LSUYEZVJ\MC90014984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3738"/>
            <a:ext cx="390525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ea277\AppData\Local\Microsoft\Windows\Temporary Internet Files\Content.IE5\NGMBPE82\MC90023179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233738"/>
            <a:ext cx="38798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Which war led to the passage of the 26</a:t>
            </a:r>
            <a:r>
              <a:rPr lang="en-US" baseline="30000" dirty="0" smtClean="0"/>
              <a:t>th</a:t>
            </a:r>
            <a:r>
              <a:rPr lang="en-US" dirty="0" smtClean="0"/>
              <a:t> Amendment?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687513"/>
            <a:ext cx="4487862" cy="5170487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8400" dirty="0" smtClean="0"/>
              <a:t>Many of the soldiers fighting in the Vietnam War were too young to vote. The 26</a:t>
            </a:r>
            <a:r>
              <a:rPr lang="en-US" sz="8400" baseline="30000" dirty="0" smtClean="0"/>
              <a:t>th</a:t>
            </a:r>
            <a:r>
              <a:rPr lang="en-US" sz="8400" dirty="0" smtClean="0"/>
              <a:t> Amendment moved the voting age from 21 to 18.  </a:t>
            </a:r>
            <a:endParaRPr lang="en-US" sz="84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0"/>
            <a:ext cx="3931920" cy="4800599"/>
          </a:xfrm>
        </p:spPr>
        <p:txBody>
          <a:bodyPr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9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World War Two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9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9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9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9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Vietnam War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862138"/>
            <a:ext cx="141128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497513"/>
            <a:ext cx="136048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Are residents of Washington, D.C. banned from voting for the </a:t>
            </a:r>
            <a:r>
              <a:rPr lang="en-US" dirty="0" smtClean="0"/>
              <a:t>President?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400" y="2057400"/>
            <a:ext cx="5103813" cy="39798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   The 23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Amendment was passed in 1961.  Now people can vote in D.C!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800225"/>
            <a:ext cx="14112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344988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Susan B. Anthony worked to give Native Americans the right to vote.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2471738"/>
            <a:ext cx="4603750" cy="2978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   Susan B. Anthony fought for the right of women to vote!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800225"/>
            <a:ext cx="14112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4302125"/>
            <a:ext cx="135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Our earliest ideas about voting came from which country?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885950"/>
            <a:ext cx="4233863" cy="4594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   When the colonists came to America from England, they brought all of the ideas and customs along.  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1958424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France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England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117975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717675"/>
            <a:ext cx="14097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5100" y="1670050"/>
            <a:ext cx="4297363" cy="4826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This left poor white men…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3557" name="Picture 5" descr="C:\Users\ea277\AppData\Local\Microsoft\Windows\Temporary Internet Files\Content.IE5\0WEQ0ELR\MC90015014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7" r="76106"/>
          <a:stretch>
            <a:fillRect/>
          </a:stretch>
        </p:blipFill>
        <p:spPr bwMode="auto">
          <a:xfrm>
            <a:off x="7389813" y="4056063"/>
            <a:ext cx="142557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C:\Users\ea277\AppData\Local\Microsoft\Windows\Temporary Internet Files\Content.IE5\H65S7ICH\MC90023166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6" t="32835" r="5865"/>
          <a:stretch>
            <a:fillRect/>
          </a:stretch>
        </p:blipFill>
        <p:spPr bwMode="auto">
          <a:xfrm>
            <a:off x="2608263" y="2695575"/>
            <a:ext cx="15240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C:\Users\ea277\AppData\Local\Microsoft\Windows\Temporary Internet Files\Content.IE5\4IPAGFZY\MC90023165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8" t="23422" r="22469"/>
          <a:stretch>
            <a:fillRect/>
          </a:stretch>
        </p:blipFill>
        <p:spPr bwMode="auto">
          <a:xfrm>
            <a:off x="239713" y="2152650"/>
            <a:ext cx="14747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38730" r="69817"/>
          <a:stretch>
            <a:fillRect/>
          </a:stretch>
        </p:blipFill>
        <p:spPr bwMode="auto">
          <a:xfrm>
            <a:off x="5091113" y="3295650"/>
            <a:ext cx="15081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219325"/>
            <a:ext cx="1479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747963"/>
            <a:ext cx="1479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4098925"/>
            <a:ext cx="14795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355975"/>
            <a:ext cx="1479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9713" y="4894263"/>
            <a:ext cx="15716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OUT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88" y="5818188"/>
            <a:ext cx="33051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the voting process!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6450" y="3209925"/>
            <a:ext cx="19875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Africans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(free and slave)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8263" y="2152650"/>
            <a:ext cx="152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women…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0413" y="2747963"/>
            <a:ext cx="2819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American Indians…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7500"/>
            <a:ext cx="4059238" cy="17335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Independence and the Vote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265363"/>
            <a:ext cx="4059238" cy="1690687"/>
          </a:xfrm>
        </p:spPr>
        <p:txBody>
          <a:bodyPr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Framers of the Constitution couldn’t agree on who should have the right to vote.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14738" y="5565775"/>
            <a:ext cx="55292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you recognize anyone in the image?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820863"/>
            <a:ext cx="4854575" cy="33305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7947554" y="1545120"/>
            <a:ext cx="966863" cy="506067"/>
          </a:xfrm>
          <a:prstGeom prst="borderCallout1">
            <a:avLst>
              <a:gd name="adj1" fmla="val 109094"/>
              <a:gd name="adj2" fmla="val 43066"/>
              <a:gd name="adj3" fmla="val 305283"/>
              <a:gd name="adj4" fmla="val -283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John Adams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993397" y="496127"/>
            <a:ext cx="1686231" cy="655983"/>
          </a:xfrm>
          <a:prstGeom prst="borderCallout1">
            <a:avLst>
              <a:gd name="adj1" fmla="val 103598"/>
              <a:gd name="adj2" fmla="val 41667"/>
              <a:gd name="adj3" fmla="val 273106"/>
              <a:gd name="adj4" fmla="val -248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George Washington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4059238" y="1133060"/>
            <a:ext cx="1420517" cy="824119"/>
          </a:xfrm>
          <a:prstGeom prst="borderCallout1">
            <a:avLst>
              <a:gd name="adj1" fmla="val 103172"/>
              <a:gd name="adj2" fmla="val 48810"/>
              <a:gd name="adj3" fmla="val 218631"/>
              <a:gd name="adj4" fmla="val 904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Benjamin Franklin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5247860" y="168136"/>
            <a:ext cx="1506997" cy="655983"/>
          </a:xfrm>
          <a:prstGeom prst="borderCallout1">
            <a:avLst>
              <a:gd name="adj1" fmla="val 109659"/>
              <a:gd name="adj2" fmla="val 51667"/>
              <a:gd name="adj3" fmla="val 411346"/>
              <a:gd name="adj4" fmla="val 34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Thomas Jefferson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11638"/>
            <a:ext cx="40592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They gave each state the power to decide what its own voting rights     would 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4375150" y="374650"/>
            <a:ext cx="4672013" cy="1384300"/>
          </a:xfr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time , states dropped the requirement that voters must own property.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5" descr="C:\Users\ea277\AppData\Local\Microsoft\Windows\Temporary Internet Files\Content.IE5\4IPAGFZY\MC900437417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500438"/>
            <a:ext cx="2936875" cy="2952750"/>
          </a:xfrm>
        </p:spPr>
      </p:pic>
      <p:pic>
        <p:nvPicPr>
          <p:cNvPr id="19460" name="Picture 6" descr="C:\Users\ea277\AppData\Local\Microsoft\Windows\Temporary Internet Files\Content.IE5\LSUYEZVJ\MC90043740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31305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5150" y="2332038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 states acted faster than others. New York got rid of the property requirement in 1821.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5150" y="4529138"/>
            <a:ext cx="4471988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Rhode Island did not change until  1880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5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African American Vote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543050"/>
            <a:ext cx="299085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43050"/>
            <a:ext cx="5921375" cy="14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    The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was passed in 1870, five years after the end of the Civil War.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088" y="3449638"/>
            <a:ext cx="5602287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Amendment states, “The right of citizens of the United States to vote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shall not be denied … on account of race, color or previous condition of servitude.”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83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African American Vote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0" y="1298575"/>
            <a:ext cx="3470275" cy="39417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The 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said  that former slaves could not be turned away from the polls due to the color of their skin or the fact that they had    been slaves.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763" y="5502275"/>
            <a:ext cx="8054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 will see that this  rule wasn’t always followed…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9" name="Picture 2" descr="http://www.learnnc.org/lp/media/uploads/2009/07/freedmenvotinginneworleans1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68388"/>
            <a:ext cx="5613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1331</TotalTime>
  <Words>1301</Words>
  <Application>Microsoft Office PowerPoint</Application>
  <PresentationFormat>On-screen Show (4:3)</PresentationFormat>
  <Paragraphs>211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Corbel</vt:lpstr>
      <vt:lpstr>Arial</vt:lpstr>
      <vt:lpstr>Wingdings</vt:lpstr>
      <vt:lpstr>Calibri</vt:lpstr>
      <vt:lpstr>Focus</vt:lpstr>
      <vt:lpstr>VOTE?</vt:lpstr>
      <vt:lpstr>The Early Years</vt:lpstr>
      <vt:lpstr>The Early Years</vt:lpstr>
      <vt:lpstr>The Early Years</vt:lpstr>
      <vt:lpstr>The Early Years</vt:lpstr>
      <vt:lpstr>Independence and the Vote</vt:lpstr>
      <vt:lpstr>PowerPoint Presentation</vt:lpstr>
      <vt:lpstr>The African American Vote</vt:lpstr>
      <vt:lpstr>The African American Vote</vt:lpstr>
      <vt:lpstr>So you think you can VOTE?</vt:lpstr>
      <vt:lpstr>PowerPoint Presentation</vt:lpstr>
      <vt:lpstr>The Women’s Vote</vt:lpstr>
      <vt:lpstr>So you think you can VOTE?</vt:lpstr>
      <vt:lpstr>The American Indian Vote</vt:lpstr>
      <vt:lpstr>PowerPoint Presentation</vt:lpstr>
      <vt:lpstr>So you think you can VOTE?</vt:lpstr>
      <vt:lpstr>DC  Voting Rights</vt:lpstr>
      <vt:lpstr>So you think you can VOTE?</vt:lpstr>
      <vt:lpstr>Voting is a Civil Right!</vt:lpstr>
      <vt:lpstr>Barriers to the African American Vote</vt:lpstr>
      <vt:lpstr>PowerPoint Presentation</vt:lpstr>
      <vt:lpstr>PowerPoint Presentation</vt:lpstr>
      <vt:lpstr>PowerPoint Presentation</vt:lpstr>
      <vt:lpstr>PowerPoint Presentation</vt:lpstr>
      <vt:lpstr> </vt:lpstr>
      <vt:lpstr>The Poll Tax required voters to pay for the ability to vote. </vt:lpstr>
      <vt:lpstr>So you think you can VOTE?</vt:lpstr>
      <vt:lpstr>The Civil Rights Movement</vt:lpstr>
      <vt:lpstr>Voting Laws Change</vt:lpstr>
      <vt:lpstr>PowerPoint Presentation</vt:lpstr>
      <vt:lpstr>Changing the Voting Age</vt:lpstr>
      <vt:lpstr>PowerPoint Presentation</vt:lpstr>
      <vt:lpstr>So you think you can VOTE?</vt:lpstr>
      <vt:lpstr>Review Time!</vt:lpstr>
      <vt:lpstr>Do you have to own land to vote in the United States?</vt:lpstr>
      <vt:lpstr>Rhode Island was the first state to give women the vote.</vt:lpstr>
      <vt:lpstr>Forcing people to pay for the right to vote was called a _________?</vt:lpstr>
      <vt:lpstr>Are Native Americans US citizens?</vt:lpstr>
      <vt:lpstr>The Voting Rights Act reinforced the 15th Amendment.</vt:lpstr>
      <vt:lpstr>Which war led to the passage of the 26th Amendment?</vt:lpstr>
      <vt:lpstr>Are residents of Washington, D.C. banned from voting for the President?</vt:lpstr>
      <vt:lpstr>Susan B. Anthony worked to give Native Americans the right to vote.</vt:lpstr>
      <vt:lpstr>Our earliest ideas about voting came from which country?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Ray-Hill</dc:creator>
  <cp:lastModifiedBy>Sotello, Guadalupe A</cp:lastModifiedBy>
  <cp:revision>111</cp:revision>
  <cp:lastPrinted>2010-11-04T17:35:18Z</cp:lastPrinted>
  <dcterms:created xsi:type="dcterms:W3CDTF">2010-11-05T13:39:18Z</dcterms:created>
  <dcterms:modified xsi:type="dcterms:W3CDTF">2016-11-07T18:21:02Z</dcterms:modified>
</cp:coreProperties>
</file>